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4286250" cx="6667500"/>
  <p:notesSz cx="8229600" cy="14630400"/>
  <p:embeddedFontLst>
    <p:embeddedFont>
      <p:font typeface="Prata"/>
      <p:regular r:id="rId13"/>
    </p:embeddedFont>
    <p:embeddedFont>
      <p:font typeface="Raleway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ata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028700" y="1143000"/>
            <a:ext cx="4800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1028700" y="1143000"/>
            <a:ext cx="4800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1028700" y="1143000"/>
            <a:ext cx="4800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1028700" y="1143000"/>
            <a:ext cx="4800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1028700" y="1143000"/>
            <a:ext cx="4800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028700" y="1143000"/>
            <a:ext cx="4800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1028700" y="1143000"/>
            <a:ext cx="4800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028700" y="1143000"/>
            <a:ext cx="4800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028700" y="1143000"/>
            <a:ext cx="4800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667502" cy="37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6667500" cy="42864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205" y="4036219"/>
            <a:ext cx="785042" cy="1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667502" cy="37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6667500" cy="42864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205" y="4036219"/>
            <a:ext cx="785042" cy="1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667502" cy="37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6667500" cy="42864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205" y="4036219"/>
            <a:ext cx="785042" cy="1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667502" cy="37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6667500" cy="42864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205" y="4036219"/>
            <a:ext cx="785042" cy="1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667502" cy="37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6667500" cy="42864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205" y="4036219"/>
            <a:ext cx="785042" cy="1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667502" cy="37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6667500" cy="42864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205" y="4036219"/>
            <a:ext cx="785042" cy="1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667502" cy="37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6667500" cy="42864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205" y="4036219"/>
            <a:ext cx="785042" cy="1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667502" cy="375046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6667500" cy="42864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205" y="4036219"/>
            <a:ext cx="785042" cy="1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hyperlink" Target="https://github.com/MakersAsylumIndia/Error404" TargetMode="External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19" y="0"/>
            <a:ext cx="2857482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303398" y="1055925"/>
            <a:ext cx="429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2100"/>
              <a:buFont typeface="Prata"/>
              <a:buNone/>
            </a:pPr>
            <a:r>
              <a:rPr b="0" i="0" lang="en-US" sz="21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Introduction to the Bar</a:t>
            </a:r>
            <a:r>
              <a:rPr lang="en-US" sz="21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B</a:t>
            </a:r>
            <a:r>
              <a:rPr b="0" i="0" lang="en-US" sz="21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ot</a:t>
            </a:r>
            <a:endParaRPr b="0" i="0" sz="210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361753" y="1962981"/>
            <a:ext cx="3443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Welcome to the future of mixology! Bar bot is an automated mocktail mixing robot project. It delivers precise, custom drinks on demand. We drew inspiration from open-source and maker communities.</a:t>
            </a:r>
            <a:endParaRPr b="0" i="0" sz="80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578803" y="2662900"/>
            <a:ext cx="24030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Raleway"/>
              <a:buNone/>
            </a:pPr>
            <a:r>
              <a:rPr b="1" lang="en-US" sz="11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Shimmer , Saveer and Jwalla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857482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2938266" y="681261"/>
            <a:ext cx="25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2100"/>
              <a:buFont typeface="Prata"/>
              <a:buNone/>
            </a:pPr>
            <a:r>
              <a:rPr b="0" i="0" lang="en-US" sz="21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What is the Bar</a:t>
            </a:r>
            <a:r>
              <a:rPr lang="en-US" sz="21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B</a:t>
            </a:r>
            <a:r>
              <a:rPr b="0" i="0" lang="en-US" sz="21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ot?</a:t>
            </a:r>
            <a:endParaRPr b="0" i="0" sz="210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2938266" y="1227584"/>
            <a:ext cx="1670100" cy="1318500"/>
          </a:xfrm>
          <a:prstGeom prst="roundRect">
            <a:avLst>
              <a:gd fmla="val 1344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2"/>
          <p:cNvSpPr/>
          <p:nvPr/>
        </p:nvSpPr>
        <p:spPr>
          <a:xfrm>
            <a:off x="3041624" y="1345725"/>
            <a:ext cx="14634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Prata"/>
              <a:buNone/>
            </a:pPr>
            <a:r>
              <a:rPr b="0" i="0" lang="en-US" sz="1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Mocktail Preparation</a:t>
            </a:r>
            <a:endParaRPr b="0" i="0" sz="110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3041632" y="1601143"/>
            <a:ext cx="1463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Robot designed to prepare cocktails.</a:t>
            </a:r>
            <a:endParaRPr b="0" i="0" sz="8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3041632" y="2050045"/>
            <a:ext cx="1463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Uses up to 6 unique ingredients.</a:t>
            </a:r>
            <a:endParaRPr b="0" i="0" sz="8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4711762" y="1227584"/>
            <a:ext cx="1670100" cy="1318500"/>
          </a:xfrm>
          <a:prstGeom prst="roundRect">
            <a:avLst>
              <a:gd fmla="val 1344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4815124" y="1345725"/>
            <a:ext cx="1626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Prata"/>
              <a:buNone/>
            </a:pPr>
            <a:r>
              <a:rPr b="0" i="0" lang="en-US" sz="1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Precision Dispensing</a:t>
            </a:r>
            <a:endParaRPr b="0" i="0" sz="110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4815128" y="1601143"/>
            <a:ext cx="1463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Dispenses correct amount of each.</a:t>
            </a:r>
            <a:endParaRPr b="0" i="0" sz="80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4815128" y="2050045"/>
            <a:ext cx="1463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Ensures precise, consistent drinks.</a:t>
            </a:r>
            <a:endParaRPr b="0" i="0" sz="80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2938266" y="2664333"/>
            <a:ext cx="3443700" cy="940500"/>
          </a:xfrm>
          <a:prstGeom prst="roundRect">
            <a:avLst>
              <a:gd fmla="val 1884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3041632" y="2782466"/>
            <a:ext cx="12921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Prata"/>
              <a:buNone/>
            </a:pPr>
            <a:r>
              <a:rPr b="0" i="0" lang="en-US" sz="1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Ideal Applications</a:t>
            </a:r>
            <a:endParaRPr b="0" i="0" sz="1100" u="none" cap="none" strike="noStrike"/>
          </a:p>
        </p:txBody>
      </p:sp>
      <p:sp>
        <p:nvSpPr>
          <p:cNvPr id="69" name="Google Shape;69;p12"/>
          <p:cNvSpPr/>
          <p:nvPr/>
        </p:nvSpPr>
        <p:spPr>
          <a:xfrm>
            <a:off x="3041632" y="3037892"/>
            <a:ext cx="3237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Perfect for home bars and parties.</a:t>
            </a:r>
            <a:endParaRPr b="0" i="0" sz="800" u="none" cap="none" strike="noStrike"/>
          </a:p>
        </p:txBody>
      </p:sp>
      <p:sp>
        <p:nvSpPr>
          <p:cNvPr id="70" name="Google Shape;70;p12"/>
          <p:cNvSpPr/>
          <p:nvPr/>
        </p:nvSpPr>
        <p:spPr>
          <a:xfrm>
            <a:off x="3041632" y="3297783"/>
            <a:ext cx="3237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Great for events and social gatherings.</a:t>
            </a:r>
            <a:endParaRPr b="0" i="0" sz="8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133" y="0"/>
            <a:ext cx="2857367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317477" y="285068"/>
            <a:ext cx="2268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1900"/>
              <a:buFont typeface="Prata"/>
              <a:buNone/>
            </a:pPr>
            <a:r>
              <a:rPr b="0" i="0" lang="en-US" sz="19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Features</a:t>
            </a:r>
            <a:endParaRPr b="0" i="0" sz="190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317477" y="764543"/>
            <a:ext cx="204000" cy="233100"/>
          </a:xfrm>
          <a:prstGeom prst="roundRect">
            <a:avLst>
              <a:gd fmla="val 6668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1" y="783952"/>
            <a:ext cx="136031" cy="17005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612218" y="800137"/>
            <a:ext cx="1134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Flexible Control</a:t>
            </a:r>
            <a:endParaRPr b="0" i="0" sz="90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612218" y="1024309"/>
            <a:ext cx="3237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Controlled via serial monitor.</a:t>
            </a:r>
            <a:endParaRPr b="0" i="0" sz="70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612218" y="1252389"/>
            <a:ext cx="3237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Android app also available.</a:t>
            </a:r>
            <a:endParaRPr b="0" i="0" sz="70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317477" y="1625575"/>
            <a:ext cx="204000" cy="233100"/>
          </a:xfrm>
          <a:prstGeom prst="roundRect">
            <a:avLst>
              <a:gd fmla="val 6668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1" y="1644985"/>
            <a:ext cx="136031" cy="1700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612226" y="1661175"/>
            <a:ext cx="1698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Customizable Ingredients</a:t>
            </a:r>
            <a:endParaRPr b="0" i="0" sz="90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612218" y="1885342"/>
            <a:ext cx="3237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Ingredients enabled/disabled easily.</a:t>
            </a:r>
            <a:endParaRPr b="0" i="0" sz="70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612218" y="2113421"/>
            <a:ext cx="3237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Reassigned with no hassle.</a:t>
            </a:r>
            <a:endParaRPr b="0" i="0" sz="700" u="none" cap="none" strike="noStrike"/>
          </a:p>
        </p:txBody>
      </p:sp>
      <p:sp>
        <p:nvSpPr>
          <p:cNvPr id="88" name="Google Shape;88;p13"/>
          <p:cNvSpPr/>
          <p:nvPr/>
        </p:nvSpPr>
        <p:spPr>
          <a:xfrm>
            <a:off x="317477" y="2486608"/>
            <a:ext cx="204000" cy="233100"/>
          </a:xfrm>
          <a:prstGeom prst="roundRect">
            <a:avLst>
              <a:gd fmla="val 6668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1" y="2506018"/>
            <a:ext cx="136031" cy="1700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612218" y="2522203"/>
            <a:ext cx="1134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Editable Recipes</a:t>
            </a:r>
            <a:endParaRPr b="0" i="0" sz="900" u="none" cap="none" strike="noStrike"/>
          </a:p>
        </p:txBody>
      </p:sp>
      <p:sp>
        <p:nvSpPr>
          <p:cNvPr id="91" name="Google Shape;91;p13"/>
          <p:cNvSpPr/>
          <p:nvPr/>
        </p:nvSpPr>
        <p:spPr>
          <a:xfrm>
            <a:off x="612218" y="2746375"/>
            <a:ext cx="3237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Mocktail recipes are customisable.</a:t>
            </a:r>
            <a:endParaRPr b="0" i="0" sz="700" u="none" cap="none" strike="noStrike"/>
          </a:p>
        </p:txBody>
      </p:sp>
      <p:sp>
        <p:nvSpPr>
          <p:cNvPr id="92" name="Google Shape;92;p13"/>
          <p:cNvSpPr/>
          <p:nvPr/>
        </p:nvSpPr>
        <p:spPr>
          <a:xfrm>
            <a:off x="612218" y="2974454"/>
            <a:ext cx="3237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New recipes easily created.</a:t>
            </a:r>
            <a:endParaRPr b="0" i="0" sz="700" u="none" cap="none" strike="noStrike"/>
          </a:p>
        </p:txBody>
      </p:sp>
      <p:sp>
        <p:nvSpPr>
          <p:cNvPr id="93" name="Google Shape;93;p13"/>
          <p:cNvSpPr/>
          <p:nvPr/>
        </p:nvSpPr>
        <p:spPr>
          <a:xfrm>
            <a:off x="317477" y="3347641"/>
            <a:ext cx="204000" cy="233100"/>
          </a:xfrm>
          <a:prstGeom prst="roundRect">
            <a:avLst>
              <a:gd fmla="val 6668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1" y="3367051"/>
            <a:ext cx="136031" cy="17005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612218" y="3383235"/>
            <a:ext cx="1134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Simple Integration</a:t>
            </a:r>
            <a:endParaRPr b="0" i="0" sz="900" u="none" cap="none" strike="noStrike"/>
          </a:p>
        </p:txBody>
      </p:sp>
      <p:sp>
        <p:nvSpPr>
          <p:cNvPr id="96" name="Google Shape;96;p13"/>
          <p:cNvSpPr/>
          <p:nvPr/>
        </p:nvSpPr>
        <p:spPr>
          <a:xfrm>
            <a:off x="612218" y="3607408"/>
            <a:ext cx="3237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Arduino IDE coding supported.</a:t>
            </a:r>
            <a:endParaRPr b="0" i="0" sz="700" u="none" cap="none" strike="noStrike"/>
          </a:p>
        </p:txBody>
      </p:sp>
      <p:sp>
        <p:nvSpPr>
          <p:cNvPr id="97" name="Google Shape;97;p13"/>
          <p:cNvSpPr/>
          <p:nvPr/>
        </p:nvSpPr>
        <p:spPr>
          <a:xfrm>
            <a:off x="612218" y="3835487"/>
            <a:ext cx="32376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Ingredient swapping is simple.</a:t>
            </a:r>
            <a:endParaRPr b="0" i="0" sz="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6650" y="-107150"/>
            <a:ext cx="2970101" cy="4457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24" y="727300"/>
            <a:ext cx="2435702" cy="28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2813223" y="280975"/>
            <a:ext cx="3212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1800"/>
              <a:buFont typeface="Prata"/>
              <a:buNone/>
            </a:pPr>
            <a:r>
              <a:rPr b="0" i="0" lang="en-US" sz="18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Technical Architecture</a:t>
            </a:r>
            <a:endParaRPr b="0" i="0" sz="1800" u="none" cap="none" strike="noStrike"/>
          </a:p>
        </p:txBody>
      </p:sp>
      <p:pic>
        <p:nvPicPr>
          <p:cNvPr descr="preencoded.png" id="106" name="Google Shape;10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3231" y="753567"/>
            <a:ext cx="447050" cy="71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3349650" y="855700"/>
            <a:ext cx="14772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ESP32 Microcontroller</a:t>
            </a:r>
            <a:endParaRPr b="0" i="0" sz="90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3349648" y="1076647"/>
            <a:ext cx="30048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Core processing unit.</a:t>
            </a:r>
            <a:endParaRPr b="0" i="0" sz="70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3349648" y="1301378"/>
            <a:ext cx="30048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Powers Bar bot's operations.</a:t>
            </a:r>
            <a:endParaRPr b="0" i="0" sz="700" u="none" cap="none" strike="noStrike"/>
          </a:p>
        </p:txBody>
      </p:sp>
      <p:pic>
        <p:nvPicPr>
          <p:cNvPr descr="preencoded.png" id="110" name="Google Shape;11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3231" y="1566974"/>
            <a:ext cx="447050" cy="71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3349648" y="1669107"/>
            <a:ext cx="11175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Motor Pumps</a:t>
            </a:r>
            <a:endParaRPr b="0" i="0" sz="900" u="none" cap="none" strike="noStrike"/>
          </a:p>
        </p:txBody>
      </p:sp>
      <p:sp>
        <p:nvSpPr>
          <p:cNvPr id="112" name="Google Shape;112;p14"/>
          <p:cNvSpPr/>
          <p:nvPr/>
        </p:nvSpPr>
        <p:spPr>
          <a:xfrm>
            <a:off x="3349648" y="1890055"/>
            <a:ext cx="30048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Connected for liquid dispensing.</a:t>
            </a:r>
            <a:endParaRPr b="0" i="0" sz="700" u="none" cap="none" strike="noStrike"/>
          </a:p>
        </p:txBody>
      </p:sp>
      <p:sp>
        <p:nvSpPr>
          <p:cNvPr id="113" name="Google Shape;113;p14"/>
          <p:cNvSpPr/>
          <p:nvPr/>
        </p:nvSpPr>
        <p:spPr>
          <a:xfrm>
            <a:off x="3349648" y="2114785"/>
            <a:ext cx="30048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Ensures precise pours.</a:t>
            </a:r>
            <a:endParaRPr b="0" i="0" sz="700" u="none" cap="none" strike="noStrike"/>
          </a:p>
        </p:txBody>
      </p:sp>
      <p:pic>
        <p:nvPicPr>
          <p:cNvPr descr="preencoded.png" id="114" name="Google Shape;11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3231" y="2380382"/>
            <a:ext cx="447050" cy="71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3349651" y="2482525"/>
            <a:ext cx="1787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REST API / Web Interface</a:t>
            </a:r>
            <a:endParaRPr b="0" i="0" sz="900" u="none" cap="none" strike="noStrike"/>
          </a:p>
        </p:txBody>
      </p:sp>
      <p:sp>
        <p:nvSpPr>
          <p:cNvPr id="116" name="Google Shape;116;p14"/>
          <p:cNvSpPr/>
          <p:nvPr/>
        </p:nvSpPr>
        <p:spPr>
          <a:xfrm>
            <a:off x="3349648" y="2703463"/>
            <a:ext cx="30048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Enables remote drink orders.</a:t>
            </a:r>
            <a:endParaRPr b="0" i="0" sz="700" u="none" cap="none" strike="noStrike"/>
          </a:p>
        </p:txBody>
      </p:sp>
      <p:sp>
        <p:nvSpPr>
          <p:cNvPr id="117" name="Google Shape;117;p14"/>
          <p:cNvSpPr/>
          <p:nvPr/>
        </p:nvSpPr>
        <p:spPr>
          <a:xfrm>
            <a:off x="3349648" y="2928193"/>
            <a:ext cx="30048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Web page in prototype stage.</a:t>
            </a:r>
            <a:endParaRPr b="0" i="0" sz="700" u="none" cap="none" strike="noStrike"/>
          </a:p>
        </p:txBody>
      </p:sp>
      <p:pic>
        <p:nvPicPr>
          <p:cNvPr descr="preencoded.png" id="118" name="Google Shape;11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13231" y="3193790"/>
            <a:ext cx="447050" cy="71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3349648" y="3295923"/>
            <a:ext cx="11175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Optional RFID</a:t>
            </a:r>
            <a:endParaRPr b="0" i="0" sz="900" u="none" cap="none" strike="noStrike"/>
          </a:p>
        </p:txBody>
      </p:sp>
      <p:sp>
        <p:nvSpPr>
          <p:cNvPr id="120" name="Google Shape;120;p14"/>
          <p:cNvSpPr/>
          <p:nvPr/>
        </p:nvSpPr>
        <p:spPr>
          <a:xfrm>
            <a:off x="3349648" y="3516871"/>
            <a:ext cx="30048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Tracks user drink history.</a:t>
            </a:r>
            <a:endParaRPr b="0" i="0" sz="700" u="none" cap="none" strike="noStrike"/>
          </a:p>
        </p:txBody>
      </p:sp>
      <p:sp>
        <p:nvSpPr>
          <p:cNvPr id="121" name="Google Shape;121;p14"/>
          <p:cNvSpPr/>
          <p:nvPr/>
        </p:nvSpPr>
        <p:spPr>
          <a:xfrm>
            <a:off x="3349648" y="3741601"/>
            <a:ext cx="30048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Currently in development.</a:t>
            </a:r>
            <a:endParaRPr b="0" i="0" sz="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/>
          <p:nvPr/>
        </p:nvSpPr>
        <p:spPr>
          <a:xfrm>
            <a:off x="361753" y="651619"/>
            <a:ext cx="25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2100"/>
              <a:buFont typeface="Prata"/>
              <a:buNone/>
            </a:pPr>
            <a:r>
              <a:rPr b="0" i="0" lang="en-US" sz="21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How Users Interact</a:t>
            </a:r>
            <a:endParaRPr b="0" i="0" sz="2100" u="none" cap="none" strike="noStrike"/>
          </a:p>
        </p:txBody>
      </p:sp>
      <p:sp>
        <p:nvSpPr>
          <p:cNvPr id="128" name="Google Shape;128;p15"/>
          <p:cNvSpPr/>
          <p:nvPr/>
        </p:nvSpPr>
        <p:spPr>
          <a:xfrm>
            <a:off x="794696" y="1963725"/>
            <a:ext cx="12921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Prata"/>
              <a:buNone/>
            </a:pPr>
            <a:r>
              <a:rPr b="0" i="0" lang="en-US" sz="1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Choose Drinks</a:t>
            </a:r>
            <a:endParaRPr b="0" i="0" sz="110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361753" y="2219152"/>
            <a:ext cx="1725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Select from a menu.</a:t>
            </a:r>
            <a:endParaRPr b="0" i="0" sz="80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361753" y="2479043"/>
            <a:ext cx="1725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Use Serial </a:t>
            </a:r>
            <a:r>
              <a:rPr lang="en-US" sz="8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monitor app</a:t>
            </a: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or </a:t>
            </a:r>
            <a:endParaRPr b="0" i="0" sz="800" u="none" cap="none" strike="noStrike"/>
          </a:p>
        </p:txBody>
      </p:sp>
      <p:sp>
        <p:nvSpPr>
          <p:cNvPr id="131" name="Google Shape;131;p15"/>
          <p:cNvSpPr/>
          <p:nvPr/>
        </p:nvSpPr>
        <p:spPr>
          <a:xfrm>
            <a:off x="361753" y="2738934"/>
            <a:ext cx="17250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Serial Monitor on Arduino IDE</a:t>
            </a:r>
            <a:endParaRPr b="0" i="0" sz="800" u="none" cap="none" strike="noStrike"/>
          </a:p>
        </p:txBody>
      </p:sp>
      <p:pic>
        <p:nvPicPr>
          <p:cNvPr descr="preencoded.png" id="132" name="Google Shape;1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527" y="1257040"/>
            <a:ext cx="2080393" cy="2080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9054" y="2192239"/>
            <a:ext cx="154642" cy="19332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>
            <a:off x="4528951" y="1390000"/>
            <a:ext cx="15711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Prata"/>
              <a:buNone/>
            </a:pPr>
            <a:r>
              <a:rPr b="0" i="0" lang="en-US" sz="1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Customise Quantities </a:t>
            </a:r>
            <a:endParaRPr b="0" i="0" sz="1100" u="none" cap="none" strike="noStrike"/>
          </a:p>
        </p:txBody>
      </p:sp>
      <p:sp>
        <p:nvSpPr>
          <p:cNvPr id="135" name="Google Shape;135;p15"/>
          <p:cNvSpPr/>
          <p:nvPr/>
        </p:nvSpPr>
        <p:spPr>
          <a:xfrm>
            <a:off x="4528941" y="1645419"/>
            <a:ext cx="17769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Requires simple change in code</a:t>
            </a:r>
            <a:endParaRPr b="0" i="0" sz="800" u="none" cap="none" strike="noStrike"/>
          </a:p>
        </p:txBody>
      </p:sp>
      <p:sp>
        <p:nvSpPr>
          <p:cNvPr id="136" name="Google Shape;136;p15"/>
          <p:cNvSpPr/>
          <p:nvPr/>
        </p:nvSpPr>
        <p:spPr>
          <a:xfrm>
            <a:off x="4528941" y="1905310"/>
            <a:ext cx="17769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Adjust ingredient amounts.</a:t>
            </a:r>
            <a:endParaRPr b="0" i="0" sz="800" u="none" cap="none" strike="noStrike"/>
          </a:p>
        </p:txBody>
      </p:sp>
      <p:sp>
        <p:nvSpPr>
          <p:cNvPr id="137" name="Google Shape;137;p15"/>
          <p:cNvSpPr/>
          <p:nvPr/>
        </p:nvSpPr>
        <p:spPr>
          <a:xfrm>
            <a:off x="4528941" y="2165201"/>
            <a:ext cx="17769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Create unique recipes.</a:t>
            </a:r>
            <a:endParaRPr b="0" i="0" sz="800" u="none" cap="none" strike="noStrike"/>
          </a:p>
        </p:txBody>
      </p:sp>
      <p:pic>
        <p:nvPicPr>
          <p:cNvPr descr="preencoded.png" id="138" name="Google Shape;13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3527" y="1257040"/>
            <a:ext cx="2080393" cy="2080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23447" y="1696889"/>
            <a:ext cx="154642" cy="1933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/>
          <p:nvPr/>
        </p:nvSpPr>
        <p:spPr>
          <a:xfrm>
            <a:off x="4528941" y="2797286"/>
            <a:ext cx="12921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Prata"/>
              <a:buNone/>
            </a:pPr>
            <a:r>
              <a:rPr b="0" i="0" lang="en-US" sz="11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Send Orders</a:t>
            </a:r>
            <a:endParaRPr b="0" i="0" sz="1100" u="none" cap="none" strike="noStrike"/>
          </a:p>
        </p:txBody>
      </p:sp>
      <p:sp>
        <p:nvSpPr>
          <p:cNvPr id="141" name="Google Shape;141;p15"/>
          <p:cNvSpPr/>
          <p:nvPr/>
        </p:nvSpPr>
        <p:spPr>
          <a:xfrm>
            <a:off x="4528941" y="3052713"/>
            <a:ext cx="17769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Orders sent wirelessly.</a:t>
            </a:r>
            <a:endParaRPr b="0" i="0" sz="800" u="none" cap="none" strike="noStrike"/>
          </a:p>
        </p:txBody>
      </p:sp>
      <p:sp>
        <p:nvSpPr>
          <p:cNvPr id="142" name="Google Shape;142;p15"/>
          <p:cNvSpPr/>
          <p:nvPr/>
        </p:nvSpPr>
        <p:spPr>
          <a:xfrm>
            <a:off x="4528941" y="3312604"/>
            <a:ext cx="17769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Bar bot starts preparation.</a:t>
            </a:r>
            <a:endParaRPr b="0" i="0" sz="800" u="none" cap="none" strike="noStrike"/>
          </a:p>
        </p:txBody>
      </p:sp>
      <p:pic>
        <p:nvPicPr>
          <p:cNvPr descr="preencoded.png" id="143" name="Google Shape;14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3527" y="1257040"/>
            <a:ext cx="2080393" cy="2080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6623" y="2888171"/>
            <a:ext cx="154642" cy="193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262294" y="235521"/>
            <a:ext cx="2595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1500"/>
              <a:buFont typeface="Prata"/>
              <a:buNone/>
            </a:pPr>
            <a:r>
              <a:rPr b="0" i="0" lang="en-US" sz="15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Real-World Use Cases</a:t>
            </a:r>
            <a:endParaRPr b="0" i="0" sz="1500" u="none" cap="none" strike="noStrike"/>
          </a:p>
        </p:txBody>
      </p:sp>
      <p:sp>
        <p:nvSpPr>
          <p:cNvPr id="151" name="Google Shape;151;p16"/>
          <p:cNvSpPr/>
          <p:nvPr/>
        </p:nvSpPr>
        <p:spPr>
          <a:xfrm>
            <a:off x="262294" y="564828"/>
            <a:ext cx="9369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800"/>
              <a:buFont typeface="Prata"/>
              <a:buNone/>
            </a:pPr>
            <a:r>
              <a:rPr b="0" i="0" lang="en-US" sz="8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Event Bars</a:t>
            </a:r>
            <a:endParaRPr b="0" i="0" sz="800" u="none" cap="none" strike="noStrike"/>
          </a:p>
        </p:txBody>
      </p:sp>
      <p:sp>
        <p:nvSpPr>
          <p:cNvPr id="152" name="Google Shape;152;p16"/>
          <p:cNvSpPr/>
          <p:nvPr/>
        </p:nvSpPr>
        <p:spPr>
          <a:xfrm>
            <a:off x="262294" y="784287"/>
            <a:ext cx="2979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600"/>
              <a:buFont typeface="Raleway"/>
              <a:buNone/>
            </a:pPr>
            <a:r>
              <a:rPr b="0" i="0" lang="en-US" sz="6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Fast, consistent mocktails.</a:t>
            </a:r>
            <a:endParaRPr b="0" i="0" sz="600" u="none" cap="none" strike="noStrike"/>
          </a:p>
        </p:txBody>
      </p:sp>
      <p:sp>
        <p:nvSpPr>
          <p:cNvPr id="153" name="Google Shape;153;p16"/>
          <p:cNvSpPr/>
          <p:nvPr/>
        </p:nvSpPr>
        <p:spPr>
          <a:xfrm>
            <a:off x="262294" y="998352"/>
            <a:ext cx="2979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600"/>
              <a:buFont typeface="Raleway"/>
              <a:buNone/>
            </a:pPr>
            <a:r>
              <a:rPr b="0" i="0" lang="en-US" sz="6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Serves many guests efficiently.</a:t>
            </a:r>
            <a:endParaRPr b="0" i="0" sz="600" u="none" cap="none" strike="noStrike"/>
          </a:p>
        </p:txBody>
      </p:sp>
      <p:pic>
        <p:nvPicPr>
          <p:cNvPr descr="preencoded.png" id="154" name="Google Shape;1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0" y="1175625"/>
            <a:ext cx="3110623" cy="311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/>
          <p:nvPr/>
        </p:nvSpPr>
        <p:spPr>
          <a:xfrm>
            <a:off x="3581051" y="564828"/>
            <a:ext cx="9369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800"/>
              <a:buFont typeface="Prata"/>
              <a:buNone/>
            </a:pPr>
            <a:r>
              <a:rPr b="0" i="0" lang="en-US" sz="8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Home Entertaining</a:t>
            </a:r>
            <a:endParaRPr b="0" i="0" sz="800" u="none" cap="none" strike="noStrike"/>
          </a:p>
        </p:txBody>
      </p:sp>
      <p:sp>
        <p:nvSpPr>
          <p:cNvPr id="156" name="Google Shape;156;p16"/>
          <p:cNvSpPr/>
          <p:nvPr/>
        </p:nvSpPr>
        <p:spPr>
          <a:xfrm>
            <a:off x="3581051" y="784287"/>
            <a:ext cx="2979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600"/>
              <a:buFont typeface="Raleway"/>
              <a:buNone/>
            </a:pPr>
            <a:r>
              <a:rPr b="0" i="0" lang="en-US" sz="6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Adds novelty and convenience.</a:t>
            </a:r>
            <a:endParaRPr b="0" i="0" sz="600" u="none" cap="none" strike="noStrike"/>
          </a:p>
        </p:txBody>
      </p:sp>
      <p:sp>
        <p:nvSpPr>
          <p:cNvPr id="157" name="Google Shape;157;p16"/>
          <p:cNvSpPr/>
          <p:nvPr/>
        </p:nvSpPr>
        <p:spPr>
          <a:xfrm>
            <a:off x="3581051" y="998352"/>
            <a:ext cx="2979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600"/>
              <a:buFont typeface="Raleway"/>
              <a:buNone/>
            </a:pPr>
            <a:r>
              <a:rPr b="0" i="0" lang="en-US" sz="6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Impresses party hosts and guests.</a:t>
            </a:r>
            <a:endParaRPr b="0" i="0" sz="600" u="none" cap="none" strike="noStrike"/>
          </a:p>
        </p:txBody>
      </p:sp>
      <p:pic>
        <p:nvPicPr>
          <p:cNvPr descr="preencoded.png" id="158" name="Google Shape;15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7525" y="1175650"/>
            <a:ext cx="3110623" cy="311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19" y="0"/>
            <a:ext cx="2857482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96798" y="266825"/>
            <a:ext cx="3573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1700"/>
              <a:buFont typeface="Prata"/>
              <a:buNone/>
            </a:pPr>
            <a:r>
              <a:rPr b="0" i="0" lang="en-US" sz="17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Future Enhancements</a:t>
            </a:r>
            <a:endParaRPr b="0" i="0" sz="1700" u="none" cap="none" strike="noStrike"/>
          </a:p>
        </p:txBody>
      </p:sp>
      <p:sp>
        <p:nvSpPr>
          <p:cNvPr id="166" name="Google Shape;166;p17"/>
          <p:cNvSpPr/>
          <p:nvPr/>
        </p:nvSpPr>
        <p:spPr>
          <a:xfrm>
            <a:off x="296804" y="715119"/>
            <a:ext cx="84900" cy="771600"/>
          </a:xfrm>
          <a:prstGeom prst="roundRect">
            <a:avLst>
              <a:gd fmla="val 15000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466421" y="812043"/>
            <a:ext cx="1060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User Profiling</a:t>
            </a:r>
            <a:endParaRPr b="0" i="0" sz="900" u="none" cap="none" strike="noStrike"/>
          </a:p>
        </p:txBody>
      </p:sp>
      <p:sp>
        <p:nvSpPr>
          <p:cNvPr id="168" name="Google Shape;168;p17"/>
          <p:cNvSpPr/>
          <p:nvPr/>
        </p:nvSpPr>
        <p:spPr>
          <a:xfrm>
            <a:off x="466421" y="1021581"/>
            <a:ext cx="34041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Manages drink history.</a:t>
            </a:r>
            <a:endParaRPr b="0" i="0" sz="700" u="none" cap="none" strike="noStrike"/>
          </a:p>
        </p:txBody>
      </p:sp>
      <p:sp>
        <p:nvSpPr>
          <p:cNvPr id="169" name="Google Shape;169;p17"/>
          <p:cNvSpPr/>
          <p:nvPr/>
        </p:nvSpPr>
        <p:spPr>
          <a:xfrm>
            <a:off x="466421" y="1234715"/>
            <a:ext cx="34041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Offers personalised suggestions.</a:t>
            </a:r>
            <a:endParaRPr b="0" i="0" sz="700" u="none" cap="none" strike="noStrike"/>
          </a:p>
        </p:txBody>
      </p:sp>
      <p:sp>
        <p:nvSpPr>
          <p:cNvPr id="170" name="Google Shape;170;p17"/>
          <p:cNvSpPr/>
          <p:nvPr/>
        </p:nvSpPr>
        <p:spPr>
          <a:xfrm>
            <a:off x="423989" y="1559347"/>
            <a:ext cx="84900" cy="771600"/>
          </a:xfrm>
          <a:prstGeom prst="roundRect">
            <a:avLst>
              <a:gd fmla="val 15000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593607" y="1656271"/>
            <a:ext cx="1060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Facial Recognition</a:t>
            </a:r>
            <a:endParaRPr b="0" i="0" sz="900" u="none" cap="none" strike="noStrike"/>
          </a:p>
        </p:txBody>
      </p:sp>
      <p:sp>
        <p:nvSpPr>
          <p:cNvPr id="172" name="Google Shape;172;p17"/>
          <p:cNvSpPr/>
          <p:nvPr/>
        </p:nvSpPr>
        <p:spPr>
          <a:xfrm>
            <a:off x="593607" y="1865809"/>
            <a:ext cx="32769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Enables personalised service.</a:t>
            </a:r>
            <a:endParaRPr b="0" i="0" sz="700" u="none" cap="none" strike="noStrike"/>
          </a:p>
        </p:txBody>
      </p:sp>
      <p:sp>
        <p:nvSpPr>
          <p:cNvPr id="173" name="Google Shape;173;p17"/>
          <p:cNvSpPr/>
          <p:nvPr/>
        </p:nvSpPr>
        <p:spPr>
          <a:xfrm>
            <a:off x="593607" y="2078943"/>
            <a:ext cx="32769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Recognises returning users.</a:t>
            </a:r>
            <a:endParaRPr b="0" i="0" sz="700" u="none" cap="none" strike="noStrike"/>
          </a:p>
        </p:txBody>
      </p:sp>
      <p:sp>
        <p:nvSpPr>
          <p:cNvPr id="174" name="Google Shape;174;p17"/>
          <p:cNvSpPr/>
          <p:nvPr/>
        </p:nvSpPr>
        <p:spPr>
          <a:xfrm>
            <a:off x="551230" y="2403574"/>
            <a:ext cx="84900" cy="771600"/>
          </a:xfrm>
          <a:prstGeom prst="roundRect">
            <a:avLst>
              <a:gd fmla="val 15000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720851" y="2500500"/>
            <a:ext cx="1605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Payment Integration</a:t>
            </a:r>
            <a:endParaRPr b="0" i="0" sz="900" u="none" cap="none" strike="noStrike"/>
          </a:p>
        </p:txBody>
      </p:sp>
      <p:sp>
        <p:nvSpPr>
          <p:cNvPr id="176" name="Google Shape;176;p17"/>
          <p:cNvSpPr/>
          <p:nvPr/>
        </p:nvSpPr>
        <p:spPr>
          <a:xfrm>
            <a:off x="720847" y="2710036"/>
            <a:ext cx="31494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Supports cryptocurrencies.</a:t>
            </a:r>
            <a:endParaRPr b="0" i="0" sz="700" u="none" cap="none" strike="noStrike"/>
          </a:p>
        </p:txBody>
      </p:sp>
      <p:sp>
        <p:nvSpPr>
          <p:cNvPr id="177" name="Google Shape;177;p17"/>
          <p:cNvSpPr/>
          <p:nvPr/>
        </p:nvSpPr>
        <p:spPr>
          <a:xfrm>
            <a:off x="720847" y="2923170"/>
            <a:ext cx="31494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Ideal for commercial use.</a:t>
            </a:r>
            <a:endParaRPr b="0" i="0" sz="700" u="none" cap="none" strike="noStrike"/>
          </a:p>
        </p:txBody>
      </p:sp>
      <p:sp>
        <p:nvSpPr>
          <p:cNvPr id="178" name="Google Shape;178;p17"/>
          <p:cNvSpPr/>
          <p:nvPr/>
        </p:nvSpPr>
        <p:spPr>
          <a:xfrm>
            <a:off x="678416" y="3247802"/>
            <a:ext cx="84900" cy="771600"/>
          </a:xfrm>
          <a:prstGeom prst="roundRect">
            <a:avLst>
              <a:gd fmla="val 15000" name="adj"/>
            </a:avLst>
          </a:prstGeom>
          <a:solidFill>
            <a:srgbClr val="3A3B3C"/>
          </a:solidFill>
          <a:ln>
            <a:noFill/>
          </a:ln>
        </p:spPr>
        <p:txBody>
          <a:bodyPr anchorCtr="0" anchor="ctr" bIns="43650" lIns="43650" spcFirstLastPara="1" rIns="43650" wrap="square" tIns="43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848022" y="3344725"/>
            <a:ext cx="1605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900"/>
              <a:buFont typeface="Prata"/>
              <a:buNone/>
            </a:pPr>
            <a:r>
              <a:rPr b="0" i="0" lang="en-US" sz="900" u="none" cap="none" strike="noStrik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3D Printed Components</a:t>
            </a:r>
            <a:endParaRPr b="0" i="0" sz="900" u="none" cap="none" strike="noStrike"/>
          </a:p>
        </p:txBody>
      </p:sp>
      <p:sp>
        <p:nvSpPr>
          <p:cNvPr id="180" name="Google Shape;180;p17"/>
          <p:cNvSpPr/>
          <p:nvPr/>
        </p:nvSpPr>
        <p:spPr>
          <a:xfrm>
            <a:off x="848034" y="3554264"/>
            <a:ext cx="30222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Lowers hardware cost.</a:t>
            </a:r>
            <a:endParaRPr b="0" i="0" sz="700" u="none" cap="none" strike="noStrike"/>
          </a:p>
        </p:txBody>
      </p:sp>
      <p:sp>
        <p:nvSpPr>
          <p:cNvPr id="181" name="Google Shape;181;p17"/>
          <p:cNvSpPr/>
          <p:nvPr/>
        </p:nvSpPr>
        <p:spPr>
          <a:xfrm>
            <a:off x="848034" y="3767398"/>
            <a:ext cx="30222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700"/>
              <a:buFont typeface="Raleway"/>
              <a:buNone/>
            </a:pPr>
            <a:r>
              <a:rPr b="0" i="0" lang="en-US" sz="7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Enhances accessibility.</a:t>
            </a:r>
            <a:endParaRPr b="0" i="0" sz="7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19" y="0"/>
            <a:ext cx="2857482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361753" y="1263055"/>
            <a:ext cx="25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2100"/>
              <a:buFont typeface="Prata"/>
              <a:buNone/>
            </a:pPr>
            <a:r>
              <a:rPr b="0" i="0" lang="en-US" sz="2100" u="none" cap="none" strike="noStrik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Conclusion</a:t>
            </a:r>
            <a:endParaRPr b="0" i="0" sz="210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361750" y="1809375"/>
            <a:ext cx="33405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800"/>
              <a:buFont typeface="Raleway"/>
              <a:buNone/>
            </a:pPr>
            <a:r>
              <a:rPr b="0" i="0" lang="en-US" sz="800" u="none" cap="none" strike="noStrik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Bar bot seamlessly blends robotics and mixology for efficiency and fun. Its open-source foundation offers endless innovation. There is growing interest from tech and hospitality communities. We are excited about Bar bot's potential.</a:t>
            </a:r>
            <a:endParaRPr b="0" i="0" sz="800" u="none" cap="none" strike="noStrike"/>
          </a:p>
        </p:txBody>
      </p:sp>
      <p:pic>
        <p:nvPicPr>
          <p:cNvPr descr="preencoded.png" id="190" name="Google Shape;190;p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753" y="2698316"/>
            <a:ext cx="762465" cy="28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